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Cabin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9E3307-FFF8-4A32-982F-727C9F4D795F}">
  <a:tblStyle styleId="{1D9E3307-FFF8-4A32-982F-727C9F4D795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Cabin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bin-italic.fntdata"/><Relationship Id="rId47" Type="http://schemas.openxmlformats.org/officeDocument/2006/relationships/font" Target="fonts/Cabin-bold.fntdata"/><Relationship Id="rId49" Type="http://schemas.openxmlformats.org/officeDocument/2006/relationships/font" Target="fonts/Cabi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daf24937_1_0:notes"/>
          <p:cNvSpPr txBox="1"/>
          <p:nvPr>
            <p:ph idx="1" type="body"/>
          </p:nvPr>
        </p:nvSpPr>
        <p:spPr>
          <a:xfrm>
            <a:off x="685797" y="4343391"/>
            <a:ext cx="5486392" cy="4114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700" lIns="60700" spcFirstLastPara="1" rIns="60700" wrap="square" tIns="60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6daf24937_1_0:notes"/>
          <p:cNvSpPr/>
          <p:nvPr>
            <p:ph idx="2" type="sldImg"/>
          </p:nvPr>
        </p:nvSpPr>
        <p:spPr>
          <a:xfrm>
            <a:off x="381190" y="685781"/>
            <a:ext cx="609630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47f90b1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47f90b1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daf2493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daf2493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3bc522726_1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3bc522726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3bc522726_1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3bc522726_1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daf2493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daf2493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daf2493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daf2493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daf2493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daf2493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daf2493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daf2493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3bc522726_1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3bc522726_1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daf2493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daf2493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3bc52272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3bc52272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daf2493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daf2493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daf2493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daf2493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daf2493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daf2493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daf2493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6daf2493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daf2493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daf2493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daf24937_1_19:notes"/>
          <p:cNvSpPr txBox="1"/>
          <p:nvPr>
            <p:ph idx="1" type="body"/>
          </p:nvPr>
        </p:nvSpPr>
        <p:spPr>
          <a:xfrm>
            <a:off x="685797" y="4343391"/>
            <a:ext cx="5486392" cy="4114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700" lIns="60700" spcFirstLastPara="1" rIns="60700" wrap="square" tIns="60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6daf24937_1_19:notes"/>
          <p:cNvSpPr/>
          <p:nvPr>
            <p:ph idx="2" type="sldImg"/>
          </p:nvPr>
        </p:nvSpPr>
        <p:spPr>
          <a:xfrm>
            <a:off x="381190" y="685781"/>
            <a:ext cx="609630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daf24937_1_43:notes"/>
          <p:cNvSpPr txBox="1"/>
          <p:nvPr>
            <p:ph idx="1" type="body"/>
          </p:nvPr>
        </p:nvSpPr>
        <p:spPr>
          <a:xfrm>
            <a:off x="685797" y="4343391"/>
            <a:ext cx="5486392" cy="4114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700" lIns="60700" spcFirstLastPara="1" rIns="60700" wrap="square" tIns="60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6daf24937_1_43:notes"/>
          <p:cNvSpPr/>
          <p:nvPr>
            <p:ph idx="2" type="sldImg"/>
          </p:nvPr>
        </p:nvSpPr>
        <p:spPr>
          <a:xfrm>
            <a:off x="381190" y="685781"/>
            <a:ext cx="609630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daf24937_1_25:notes"/>
          <p:cNvSpPr txBox="1"/>
          <p:nvPr>
            <p:ph idx="1" type="body"/>
          </p:nvPr>
        </p:nvSpPr>
        <p:spPr>
          <a:xfrm>
            <a:off x="685797" y="4343391"/>
            <a:ext cx="5486392" cy="4114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700" lIns="60700" spcFirstLastPara="1" rIns="60700" wrap="square" tIns="60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6daf24937_1_25:notes"/>
          <p:cNvSpPr/>
          <p:nvPr>
            <p:ph idx="2" type="sldImg"/>
          </p:nvPr>
        </p:nvSpPr>
        <p:spPr>
          <a:xfrm>
            <a:off x="381190" y="685781"/>
            <a:ext cx="609630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daf24937_1_36:notes"/>
          <p:cNvSpPr txBox="1"/>
          <p:nvPr>
            <p:ph idx="1" type="body"/>
          </p:nvPr>
        </p:nvSpPr>
        <p:spPr>
          <a:xfrm>
            <a:off x="685797" y="4343391"/>
            <a:ext cx="5486392" cy="4114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700" lIns="60700" spcFirstLastPara="1" rIns="60700" wrap="square" tIns="60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6daf24937_1_36:notes"/>
          <p:cNvSpPr/>
          <p:nvPr>
            <p:ph idx="2" type="sldImg"/>
          </p:nvPr>
        </p:nvSpPr>
        <p:spPr>
          <a:xfrm>
            <a:off x="381190" y="685781"/>
            <a:ext cx="609630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daf2493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daf2493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daf2493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daf2493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daf2493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daf2493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daf2493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daf2493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daf2493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daf2493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daf2493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daf2493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daf2493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daf2493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daf24937_1_53:notes"/>
          <p:cNvSpPr txBox="1"/>
          <p:nvPr>
            <p:ph idx="1" type="body"/>
          </p:nvPr>
        </p:nvSpPr>
        <p:spPr>
          <a:xfrm>
            <a:off x="685797" y="4343391"/>
            <a:ext cx="5486392" cy="4114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700" lIns="60700" spcFirstLastPara="1" rIns="60700" wrap="square" tIns="60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6daf24937_1_53:notes"/>
          <p:cNvSpPr/>
          <p:nvPr>
            <p:ph idx="2" type="sldImg"/>
          </p:nvPr>
        </p:nvSpPr>
        <p:spPr>
          <a:xfrm>
            <a:off x="381190" y="685781"/>
            <a:ext cx="609630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daf24937_1_58:notes"/>
          <p:cNvSpPr txBox="1"/>
          <p:nvPr>
            <p:ph idx="1" type="body"/>
          </p:nvPr>
        </p:nvSpPr>
        <p:spPr>
          <a:xfrm>
            <a:off x="685797" y="4343391"/>
            <a:ext cx="5486392" cy="4114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700" lIns="60700" spcFirstLastPara="1" rIns="60700" wrap="square" tIns="60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6daf24937_1_58:notes"/>
          <p:cNvSpPr/>
          <p:nvPr>
            <p:ph idx="2" type="sldImg"/>
          </p:nvPr>
        </p:nvSpPr>
        <p:spPr>
          <a:xfrm>
            <a:off x="381190" y="685781"/>
            <a:ext cx="609630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daf24937_1_63:notes"/>
          <p:cNvSpPr txBox="1"/>
          <p:nvPr>
            <p:ph idx="1" type="body"/>
          </p:nvPr>
        </p:nvSpPr>
        <p:spPr>
          <a:xfrm>
            <a:off x="685797" y="4343391"/>
            <a:ext cx="5486392" cy="4114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700" lIns="60700" spcFirstLastPara="1" rIns="60700" wrap="square" tIns="60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6daf24937_1_63:notes"/>
          <p:cNvSpPr/>
          <p:nvPr>
            <p:ph idx="2" type="sldImg"/>
          </p:nvPr>
        </p:nvSpPr>
        <p:spPr>
          <a:xfrm>
            <a:off x="381190" y="685781"/>
            <a:ext cx="609630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daf24937_0_2:notes"/>
          <p:cNvSpPr txBox="1"/>
          <p:nvPr>
            <p:ph idx="1" type="body"/>
          </p:nvPr>
        </p:nvSpPr>
        <p:spPr>
          <a:xfrm>
            <a:off x="685797" y="434339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700" lIns="60700" spcFirstLastPara="1" rIns="60700" wrap="square" tIns="60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6daf24937_0_2:notes"/>
          <p:cNvSpPr/>
          <p:nvPr>
            <p:ph idx="2" type="sldImg"/>
          </p:nvPr>
        </p:nvSpPr>
        <p:spPr>
          <a:xfrm>
            <a:off x="381190" y="685781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daf24937_1_68:notes"/>
          <p:cNvSpPr txBox="1"/>
          <p:nvPr>
            <p:ph idx="1" type="body"/>
          </p:nvPr>
        </p:nvSpPr>
        <p:spPr>
          <a:xfrm>
            <a:off x="685797" y="4343391"/>
            <a:ext cx="5486392" cy="4114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700" lIns="60700" spcFirstLastPara="1" rIns="60700" wrap="square" tIns="60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6daf24937_1_68:notes"/>
          <p:cNvSpPr/>
          <p:nvPr>
            <p:ph idx="2" type="sldImg"/>
          </p:nvPr>
        </p:nvSpPr>
        <p:spPr>
          <a:xfrm>
            <a:off x="381190" y="685781"/>
            <a:ext cx="609630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3bc522726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3bc522726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47f90b1ac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47f90b1ac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daf2493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daf2493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daf2493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daf2493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daf2493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daf2493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daf2493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daf2493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daf2493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daf2493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20954" y="195895"/>
            <a:ext cx="4302091" cy="527745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100" u="none" cap="none" strike="noStrike">
                <a:solidFill>
                  <a:srgbClr val="F5EC00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indent="0"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indent="0"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indent="0"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indent="0"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indent="0"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indent="0"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indent="0"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19782" y="1683157"/>
            <a:ext cx="6904434" cy="2674888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700" u="sng" cap="none" strike="noStrike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SzPts val="9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105560" y="4942791"/>
            <a:ext cx="2356098" cy="167432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300" u="none" cap="none" strike="noStrike">
                <a:solidFill>
                  <a:srgbClr val="22F933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2921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84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8890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1811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473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7653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057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362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8049857" y="4942791"/>
            <a:ext cx="1015752" cy="167432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300" u="none" cap="none" strike="noStrike">
                <a:solidFill>
                  <a:srgbClr val="22F933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2921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84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8890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1811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473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7653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057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362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2420954" y="195895"/>
            <a:ext cx="4302091" cy="527745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100" u="none" cap="none" strike="noStrike">
                <a:solidFill>
                  <a:srgbClr val="F5EC00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indent="0"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indent="0"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indent="0"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indent="0"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indent="0"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indent="0"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indent="0"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05560" y="4942791"/>
            <a:ext cx="2356098" cy="167432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300">
                <a:solidFill>
                  <a:srgbClr val="22F933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2921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84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8890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1811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473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7653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057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362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8049857" y="4942791"/>
            <a:ext cx="1015752" cy="167432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300">
                <a:solidFill>
                  <a:srgbClr val="22F933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2921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584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8890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1811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473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7653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0574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362200" marR="0" rtl="0" algn="l">
              <a:spcBef>
                <a:spcPts val="0"/>
              </a:spcBef>
              <a:spcAft>
                <a:spcPts val="0"/>
              </a:spcAft>
              <a:buSzPts val="9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3600"/>
              <a:buNone/>
              <a:defRPr sz="3600">
                <a:solidFill>
                  <a:srgbClr val="00FF00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 u="sng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rgbClr val="F5EC00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F5EC00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F5EC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F5EC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F5EC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F5EC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F5EC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F5EC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F5EC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F5EC00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 u="sng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/>
          <p:nvPr/>
        </p:nvSpPr>
        <p:spPr>
          <a:xfrm>
            <a:off x="0" y="0"/>
            <a:ext cx="9144000" cy="18534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 rot="-5400000">
            <a:off x="8350500" y="4274700"/>
            <a:ext cx="792600" cy="792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 rot="-5400000">
            <a:off x="7289700" y="0"/>
            <a:ext cx="1853400" cy="1853400"/>
          </a:xfrm>
          <a:prstGeom prst="rtTriangle">
            <a:avLst/>
          </a:prstGeom>
          <a:solidFill>
            <a:srgbClr val="C6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751700"/>
            <a:ext cx="67215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2069750"/>
            <a:ext cx="8520600" cy="249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youtu.be/en5_JrcSTcU?t=337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://chayden.net/eliza/Eliza.html" TargetMode="External"/><Relationship Id="rId5" Type="http://schemas.openxmlformats.org/officeDocument/2006/relationships/hyperlink" Target="http://manifestation.com/neurotoys/eliza.php3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tools.ietf.org/html/rfc439" TargetMode="External"/><Relationship Id="rId5" Type="http://schemas.openxmlformats.org/officeDocument/2006/relationships/hyperlink" Target="https://www.theatlantic.com/technology/archive/2014/06/when-parry-met-eliza-a-ridiculous-chatbot-conversation-from-1972/372428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www.theatlantic.com/technology/archive/2014/06/when-parry-met-eliza-a-ridiculous-chatbot-conversation-from-1972/372428/" TargetMode="External"/><Relationship Id="rId5" Type="http://schemas.openxmlformats.org/officeDocument/2006/relationships/hyperlink" Target="https://tools.ietf.org/html/rfc439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Rollo_Carpenter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youtu.be/_sBBaNYex3E" TargetMode="External"/><Relationship Id="rId4" Type="http://schemas.openxmlformats.org/officeDocument/2006/relationships/hyperlink" Target="https://www.youtube.com/watch?v=kHBcVlqpvZ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4679156" y="4897074"/>
            <a:ext cx="6703500" cy="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0" marR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4B4B4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Based on slides by Arnav Jhala, UCSC</a:t>
            </a:r>
            <a:endParaRPr b="0" i="0" sz="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1008600" y="1556025"/>
            <a:ext cx="71268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Artificial Intelligence in Games</a:t>
            </a:r>
            <a:endParaRPr sz="900"/>
          </a:p>
        </p:txBody>
      </p:sp>
      <p:sp>
        <p:nvSpPr>
          <p:cNvPr id="88" name="Google Shape;88;p18"/>
          <p:cNvSpPr txBox="1"/>
          <p:nvPr/>
        </p:nvSpPr>
        <p:spPr>
          <a:xfrm>
            <a:off x="4181441" y="4786817"/>
            <a:ext cx="27555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Krzysztof Pietroszek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3016650" y="2575675"/>
            <a:ext cx="3110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Drew Clinkenbeard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29164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lineLabels Clip Art - Hal 9000 Lens"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82225"/>
            <a:ext cx="1513875" cy="15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551776" y="195900"/>
            <a:ext cx="82887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 brief interlude from John Mulaney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https://youtu.be/en5_JrcSTcU?t=337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-89875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3139375" y="2491300"/>
            <a:ext cx="4302000" cy="52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http://chayden.net/eliza/Eliza.html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3245875" y="3070625"/>
            <a:ext cx="38751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http://manifestation.com/neurotoys/eliza.php3/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ry 2 by FitzOblong on DeviantArt"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0" y="2705100"/>
            <a:ext cx="18288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Eliza and Perry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90475" y="818450"/>
            <a:ext cx="6899100" cy="3653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none"/>
              <a:t>Eliza was an AI created in 1966(!) to simulate a psychologist</a:t>
            </a:r>
            <a:endParaRPr sz="2500" u="non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 u="none"/>
              <a:t>Uses scripted responses to key words </a:t>
            </a:r>
            <a:endParaRPr sz="2500" u="non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 u="none"/>
              <a:t>Only 200 lines of code</a:t>
            </a:r>
            <a:endParaRPr sz="2500" u="none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 u="none"/>
              <a:t>Perry was a similar program designed to imitate a paranoid schizophrenic </a:t>
            </a:r>
            <a:endParaRPr sz="2500" u="none"/>
          </a:p>
        </p:txBody>
      </p:sp>
      <p:pic>
        <p:nvPicPr>
          <p:cNvPr descr="Eliza Dushku 2018: Hair, Eyes, Feet, Legs, Style, Weight &amp; No Make-up Photos - Muzul" id="169" name="Google Shape;169;p29"/>
          <p:cNvPicPr preferRelativeResize="0"/>
          <p:nvPr/>
        </p:nvPicPr>
        <p:blipFill rotWithShape="1">
          <a:blip r:embed="rId4">
            <a:alphaModFix/>
          </a:blip>
          <a:srcRect b="0" l="21068" r="35202" t="0"/>
          <a:stretch/>
        </p:blipFill>
        <p:spPr>
          <a:xfrm>
            <a:off x="7677150" y="0"/>
            <a:ext cx="1466849" cy="18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235" y="0"/>
            <a:ext cx="53099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0" y="382575"/>
            <a:ext cx="3963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https://tools.ietf.org/html/rfc439</a:t>
            </a:r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0" y="2166025"/>
            <a:ext cx="32793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https://www.theatlantic.com/technology/archive/2014/06/when-parry-met-eliza-a-ridiculous-chatbot-conversation-from-1972/372428/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404" y="55350"/>
            <a:ext cx="61966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338" y="144250"/>
            <a:ext cx="68403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3155000" y="3051700"/>
            <a:ext cx="43173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https://www.theatlantic.com/technology/archive/2014/06/when-parry-met-eliza-a-ridiculous-chatbot-conversation-from-1972/372428/</a:t>
            </a:r>
            <a:endParaRPr/>
          </a:p>
        </p:txBody>
      </p:sp>
      <p:sp>
        <p:nvSpPr>
          <p:cNvPr id="192" name="Google Shape;192;p32"/>
          <p:cNvSpPr txBox="1"/>
          <p:nvPr/>
        </p:nvSpPr>
        <p:spPr>
          <a:xfrm>
            <a:off x="4250975" y="2489050"/>
            <a:ext cx="3963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https://tools.ietf.org/html/rfc439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7"/>
            <a:ext cx="9144000" cy="511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072" y="0"/>
            <a:ext cx="648270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0" l="9064" r="9055" t="0"/>
          <a:stretch/>
        </p:blipFill>
        <p:spPr>
          <a:xfrm>
            <a:off x="5244250" y="1386100"/>
            <a:ext cx="3232598" cy="2384201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12" name="Google Shape;212;p35"/>
          <p:cNvSpPr txBox="1"/>
          <p:nvPr>
            <p:ph type="title"/>
          </p:nvPr>
        </p:nvSpPr>
        <p:spPr>
          <a:xfrm>
            <a:off x="291950" y="73325"/>
            <a:ext cx="4221300" cy="875100"/>
          </a:xfrm>
          <a:prstGeom prst="rect">
            <a:avLst/>
          </a:prstGeom>
        </p:spPr>
        <p:txBody>
          <a:bodyPr anchorCtr="0" anchor="b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</a:rPr>
              <a:t>Chinese Room Experiment</a:t>
            </a:r>
            <a:endParaRPr sz="2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</a:rPr>
              <a:t>(Searle 1980)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291950" y="948425"/>
            <a:ext cx="3978000" cy="35319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none"/>
              <a:t>You don't understand Chinese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none"/>
              <a:t>You get a job to sit in a room with an inbox and an outbox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none"/>
              <a:t>You have a giant book of Chinese writing 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none"/>
              <a:t>You have a single sheet of english instruction that reads: if you see diagram A write diagram B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non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123" y="0"/>
            <a:ext cx="63331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258325" y="195900"/>
            <a:ext cx="47712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38761D"/>
                </a:solidFill>
              </a:rPr>
              <a:t>Artificial Intelligence</a:t>
            </a:r>
            <a:endParaRPr sz="3900">
              <a:solidFill>
                <a:srgbClr val="38761D"/>
              </a:solidFill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39000" y="811250"/>
            <a:ext cx="8466000" cy="32163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</a:t>
            </a:r>
            <a:r>
              <a:rPr lang="en" u="none"/>
              <a:t> [Turing 1950] Program a computer to exhibit intelligent behaviour. 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1960s</a:t>
            </a:r>
            <a:r>
              <a:rPr lang="en" u="none"/>
              <a:t> very optimistic 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Reality</a:t>
            </a:r>
            <a:r>
              <a:rPr lang="en" u="none"/>
              <a:t>: Slow progress with some major </a:t>
            </a:r>
            <a:r>
              <a:rPr lang="en" u="none"/>
              <a:t>successes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none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98494"/>
            <a:ext cx="9144000" cy="169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762" y="66500"/>
            <a:ext cx="59604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02" y="-33525"/>
            <a:ext cx="89062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 rotWithShape="1">
          <a:blip r:embed="rId3">
            <a:alphaModFix/>
          </a:blip>
          <a:srcRect b="20099" l="7295" r="7482" t="36016"/>
          <a:stretch/>
        </p:blipFill>
        <p:spPr>
          <a:xfrm>
            <a:off x="995338" y="1088600"/>
            <a:ext cx="7153374" cy="286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/>
          <p:nvPr/>
        </p:nvSpPr>
        <p:spPr>
          <a:xfrm>
            <a:off x="1351075" y="279625"/>
            <a:ext cx="6441900" cy="58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Is (Strong) AI </a:t>
            </a:r>
            <a:r>
              <a:rPr lang="en" sz="2500"/>
              <a:t>Ultimately</a:t>
            </a:r>
            <a:r>
              <a:rPr lang="en" sz="2500"/>
              <a:t> Possible?</a:t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70" y="0"/>
            <a:ext cx="75447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125" y="523175"/>
            <a:ext cx="7335950" cy="407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3762470" y="195895"/>
            <a:ext cx="1619399" cy="527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Games</a:t>
            </a:r>
            <a:endParaRPr sz="900"/>
          </a:p>
        </p:txBody>
      </p:sp>
      <p:sp>
        <p:nvSpPr>
          <p:cNvPr id="261" name="Google Shape;261;p42"/>
          <p:cNvSpPr txBox="1"/>
          <p:nvPr/>
        </p:nvSpPr>
        <p:spPr>
          <a:xfrm>
            <a:off x="1143000" y="874654"/>
            <a:ext cx="6530700" cy="30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00">
            <a:noAutofit/>
          </a:bodyPr>
          <a:lstStyle/>
          <a:p>
            <a:pPr indent="-177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Rules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Skills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Ranking (evaluation and comparison metric)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Learning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0500" lvl="1" marL="6350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b="0" i="0" lang="en" sz="1800" u="none" cap="none" strike="noStrike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observation</a:t>
            </a:r>
            <a:endParaRPr b="0" i="0" sz="18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0500" lvl="1" marL="6350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b="0" i="0" lang="en" sz="1800" u="none" cap="none" strike="noStrike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demonstration</a:t>
            </a:r>
            <a:endParaRPr b="0" i="0" sz="18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0500" lvl="1" marL="6350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b="0" i="0" lang="en" sz="1800" u="none" cap="none" strike="noStrike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teaching</a:t>
            </a:r>
            <a:endParaRPr b="0" i="0" sz="18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2" name="Google Shape;262;p42"/>
          <p:cNvSpPr/>
          <p:nvPr/>
        </p:nvSpPr>
        <p:spPr>
          <a:xfrm>
            <a:off x="5045273" y="2745879"/>
            <a:ext cx="3375422" cy="17366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1622699" y="195900"/>
            <a:ext cx="64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AI</a:t>
            </a:r>
            <a:r>
              <a:rPr lang="en">
                <a:solidFill>
                  <a:srgbClr val="000000"/>
                </a:solidFill>
              </a:rPr>
              <a:t> use </a:t>
            </a:r>
            <a:r>
              <a:rPr b="0" i="0" lang="en" sz="4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in Games</a:t>
            </a:r>
            <a:endParaRPr sz="900"/>
          </a:p>
        </p:txBody>
      </p:sp>
      <p:sp>
        <p:nvSpPr>
          <p:cNvPr id="268" name="Google Shape;268;p43"/>
          <p:cNvSpPr/>
          <p:nvPr/>
        </p:nvSpPr>
        <p:spPr>
          <a:xfrm>
            <a:off x="321469" y="1064865"/>
            <a:ext cx="8501062" cy="37973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751700"/>
            <a:ext cx="6721500" cy="1007400"/>
          </a:xfrm>
          <a:prstGeom prst="rect">
            <a:avLst/>
          </a:prstGeom>
        </p:spPr>
        <p:txBody>
          <a:bodyPr anchorCtr="0" anchor="b" bIns="58925" lIns="58925" spcFirstLastPara="1" rIns="58925" wrap="square" tIns="58925">
            <a:no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</a:t>
            </a:r>
            <a:r>
              <a:rPr b="0" i="0" lang="en" u="none" cap="none" strike="noStrike"/>
              <a:t>Game AI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2069750"/>
            <a:ext cx="8520600" cy="24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81000" marR="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Modern video games</a:t>
            </a:r>
            <a:r>
              <a:rPr lang="en"/>
              <a:t> AI </a:t>
            </a:r>
            <a:r>
              <a:rPr b="0" i="0" lang="en" u="none" cap="none" strike="noStrike"/>
              <a:t>Goals</a:t>
            </a:r>
            <a:endParaRPr b="0" i="0" u="none" cap="none" strike="noStrike"/>
          </a:p>
          <a:p>
            <a:pPr indent="-190500" lvl="2" marL="952500" marR="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b="0" i="1" lang="en" sz="1800" u="none" cap="none" strike="noStrike"/>
              <a:t>illusion </a:t>
            </a:r>
            <a:r>
              <a:rPr b="0" i="0" lang="en" sz="1800" u="none" cap="none" strike="noStrike"/>
              <a:t>of believability; often a</a:t>
            </a:r>
            <a:r>
              <a:rPr lang="en" sz="1800"/>
              <a:t> </a:t>
            </a:r>
            <a:r>
              <a:rPr b="0" i="0" lang="en" sz="1800" u="none" cap="none" strike="noStrike"/>
              <a:t>design  problem</a:t>
            </a:r>
            <a:endParaRPr b="0" i="0" sz="1800" u="none" cap="none" strike="noStrike"/>
          </a:p>
          <a:p>
            <a:pPr indent="-190500" lvl="0" marL="952500" marR="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i="1" lang="en"/>
              <a:t>experience </a:t>
            </a:r>
            <a:r>
              <a:rPr lang="en"/>
              <a:t>management</a:t>
            </a:r>
            <a:endParaRPr/>
          </a:p>
          <a:p>
            <a:pPr indent="-190500" lvl="0" marL="952500" marR="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Make mistakes that look “human-like”</a:t>
            </a:r>
            <a:endParaRPr/>
          </a:p>
          <a:p>
            <a:pPr indent="0" lvl="0" marL="0" marR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854700" y="195900"/>
            <a:ext cx="7365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Problem </a:t>
            </a:r>
            <a:r>
              <a:rPr b="0" i="0" lang="en" sz="4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Environment Properties</a:t>
            </a:r>
            <a:endParaRPr sz="900"/>
          </a:p>
        </p:txBody>
      </p:sp>
      <p:sp>
        <p:nvSpPr>
          <p:cNvPr id="280" name="Google Shape;280;p45"/>
          <p:cNvSpPr/>
          <p:nvPr/>
        </p:nvSpPr>
        <p:spPr>
          <a:xfrm>
            <a:off x="734152" y="1356517"/>
            <a:ext cx="7851517" cy="31001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5"/>
          <p:cNvSpPr/>
          <p:nvPr/>
        </p:nvSpPr>
        <p:spPr>
          <a:xfrm>
            <a:off x="780338" y="1373836"/>
            <a:ext cx="7759148" cy="30373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2" name="Google Shape;282;p45"/>
          <p:cNvGraphicFramePr/>
          <p:nvPr/>
        </p:nvGraphicFramePr>
        <p:xfrm>
          <a:off x="780008" y="12030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{1D9E3307-FFF8-4A32-982F-727C9F4D795F}</a:tableStyleId>
              </a:tblPr>
              <a:tblGrid>
                <a:gridCol w="1939950"/>
                <a:gridCol w="1939950"/>
                <a:gridCol w="1939950"/>
                <a:gridCol w="1939950"/>
              </a:tblGrid>
              <a:tr h="430275">
                <a:tc gridSpan="4">
                  <a:txBody>
                    <a:bodyPr/>
                    <a:lstStyle/>
                    <a:p>
                      <a:pPr indent="-12700" lvl="0" marL="19431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               </a:t>
                      </a: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Chess	                            StarCra</a:t>
                      </a:r>
                      <a:r>
                        <a:rPr b="1" lang="en" sz="1600">
                          <a:solidFill>
                            <a:srgbClr val="FFFFFF"/>
                          </a:solidFill>
                        </a:rPr>
                        <a:t>ft</a:t>
                      </a: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                 Taxi Driving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0750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49F"/>
                    </a:solidFill>
                  </a:tcPr>
                </a:tc>
                <a:tc hMerge="1"/>
                <a:tc hMerge="1"/>
                <a:tc hMerge="1"/>
              </a:tr>
              <a:tr h="436300">
                <a:tc>
                  <a:txBody>
                    <a:bodyPr/>
                    <a:lstStyle/>
                    <a:p>
                      <a:pPr indent="0" lvl="0" marL="63500" marR="330200" rtl="0" algn="l">
                        <a:lnSpc>
                          <a:spcPct val="1182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Fully vs. partially  observable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1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Fully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Partially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Partially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300">
                <a:tc>
                  <a:txBody>
                    <a:bodyPr/>
                    <a:lstStyle/>
                    <a:p>
                      <a:pPr indent="0" lvl="0" marL="63500" marR="330200" rtl="0" algn="l">
                        <a:lnSpc>
                          <a:spcPct val="1182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Deterministic vs.  stochastic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1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Deterministic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Deterministic*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Stochastic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300">
                <a:tc>
                  <a:txBody>
                    <a:bodyPr/>
                    <a:lstStyle/>
                    <a:p>
                      <a:pPr indent="0" lvl="0" marL="63500" marR="660400" rtl="0" algn="l">
                        <a:lnSpc>
                          <a:spcPct val="1182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Episodic vs.  sequential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1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Sequential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Sequential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Sequential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27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Static vs. dynamic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3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Static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3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Dynamic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3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Dynamic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3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300">
                <a:tc>
                  <a:txBody>
                    <a:bodyPr/>
                    <a:lstStyle/>
                    <a:p>
                      <a:pPr indent="0" lvl="0" marL="63500" marR="660400" rtl="0" algn="l">
                        <a:lnSpc>
                          <a:spcPct val="1182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Discrete vs.  continuous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1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Discrete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Continuous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Continuous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6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27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 vs. multiagent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3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3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3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1F242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3575" marB="0" marR="0" marL="0">
                    <a:lnL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E7F8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317" y="0"/>
            <a:ext cx="64737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65" y="0"/>
            <a:ext cx="66363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 rotWithShape="1">
          <a:blip r:embed="rId3">
            <a:alphaModFix/>
          </a:blip>
          <a:srcRect b="0" l="0" r="0" t="14653"/>
          <a:stretch/>
        </p:blipFill>
        <p:spPr>
          <a:xfrm>
            <a:off x="872300" y="0"/>
            <a:ext cx="7559250" cy="49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054" y="95925"/>
            <a:ext cx="5621721" cy="47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061" y="66475"/>
            <a:ext cx="6853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0"/>
          <p:cNvPicPr preferRelativeResize="0"/>
          <p:nvPr/>
        </p:nvPicPr>
        <p:blipFill rotWithShape="1">
          <a:blip r:embed="rId3">
            <a:alphaModFix/>
          </a:blip>
          <a:srcRect b="4656" l="8738" r="10720" t="17480"/>
          <a:stretch/>
        </p:blipFill>
        <p:spPr>
          <a:xfrm>
            <a:off x="1697152" y="138875"/>
            <a:ext cx="5853298" cy="50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 rotWithShape="1">
          <a:blip r:embed="rId3">
            <a:alphaModFix/>
          </a:blip>
          <a:srcRect b="7189" l="0" r="0" t="14064"/>
          <a:stretch/>
        </p:blipFill>
        <p:spPr>
          <a:xfrm>
            <a:off x="660950" y="6399"/>
            <a:ext cx="74489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title"/>
          </p:nvPr>
        </p:nvSpPr>
        <p:spPr>
          <a:xfrm>
            <a:off x="1196578" y="200918"/>
            <a:ext cx="7554515" cy="526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Game AI -	</a:t>
            </a:r>
            <a:r>
              <a:rPr lang="en">
                <a:solidFill>
                  <a:srgbClr val="000000"/>
                </a:solidFill>
              </a:rPr>
              <a:t>approaches</a:t>
            </a:r>
            <a:endParaRPr b="0" i="0" sz="4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30" name="Google Shape;330;p52"/>
          <p:cNvSpPr txBox="1"/>
          <p:nvPr/>
        </p:nvSpPr>
        <p:spPr>
          <a:xfrm>
            <a:off x="1143000" y="1200172"/>
            <a:ext cx="2866800" cy="29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75">
            <a:noAutofit/>
          </a:bodyPr>
          <a:lstStyle/>
          <a:p>
            <a:pPr indent="-1651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Problem-centric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7800" lvl="1" marL="55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b="0" i="0" lang="en" sz="1800" u="none" cap="none" strike="noStrike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Path-planning</a:t>
            </a:r>
            <a:endParaRPr b="0" i="0" sz="18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7800" lvl="1" marL="55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b="0" i="0" lang="en" sz="1800" u="none" cap="none" strike="noStrike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Dialogue generation</a:t>
            </a:r>
            <a:endParaRPr b="0" i="0" sz="18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7800" lvl="1" marL="55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b="0" i="0" lang="en" sz="1800" u="none" cap="none" strike="noStrike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Camera control</a:t>
            </a:r>
            <a:endParaRPr b="0" i="0" sz="18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65100" lvl="0" marL="266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Technique-centric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7800" lvl="1" marL="55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b="0" i="0" lang="en" sz="1800" u="none" cap="none" strike="noStrike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Machine Learning</a:t>
            </a:r>
            <a:endParaRPr b="0" i="0" sz="18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7800" lvl="1" marL="55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b="0" i="0" lang="en" sz="1800" u="none" cap="none" strike="noStrike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Planning</a:t>
            </a:r>
            <a:endParaRPr b="0" i="0" sz="18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65100" lvl="0" marL="266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Hybrid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7800" lvl="1" marL="55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b="0" i="0" lang="en" sz="1800" u="none" cap="none" strike="noStrike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General game playing</a:t>
            </a:r>
            <a:endParaRPr b="0" i="0" sz="18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3040559" y="195895"/>
            <a:ext cx="3062883" cy="527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Computer	  as</a:t>
            </a:r>
            <a:endParaRPr sz="900"/>
          </a:p>
        </p:txBody>
      </p:sp>
      <p:sp>
        <p:nvSpPr>
          <p:cNvPr id="336" name="Google Shape;336;p53"/>
          <p:cNvSpPr txBox="1"/>
          <p:nvPr/>
        </p:nvSpPr>
        <p:spPr>
          <a:xfrm>
            <a:off x="3403800" y="892875"/>
            <a:ext cx="2336400" cy="28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-190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Player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0500" lvl="0" marL="381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Character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0500" lvl="0" marL="381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Opponent/Friend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0500" lvl="0" marL="381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Assistant Designer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0500" lvl="0" marL="381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Designer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0500" lvl="0" marL="381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Tester/Critic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767953" y="195895"/>
            <a:ext cx="7822406" cy="526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Computer as Player: TicTacTo AI</a:t>
            </a:r>
            <a:endParaRPr b="0" i="0" sz="4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000" y="827425"/>
            <a:ext cx="6043225" cy="39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4"/>
          <p:cNvSpPr txBox="1"/>
          <p:nvPr/>
        </p:nvSpPr>
        <p:spPr>
          <a:xfrm>
            <a:off x="5225200" y="2469675"/>
            <a:ext cx="377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0500" lvl="0" marL="38100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chemeClr val="dk1"/>
                </a:solidFill>
              </a:rPr>
              <a:t>MiniMax exhaustive search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767953" y="195895"/>
            <a:ext cx="7822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Computer as Player: TicTacTo AI</a:t>
            </a:r>
            <a:endParaRPr b="0" i="0" sz="4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49" name="Google Shape;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400" y="896720"/>
            <a:ext cx="5817235" cy="411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767953" y="195895"/>
            <a:ext cx="7822406" cy="5261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1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Computer as Player: TicTacTo AI</a:t>
            </a:r>
            <a:endParaRPr b="0" i="0" sz="4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821531" y="1084957"/>
            <a:ext cx="7983141" cy="4150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75">
            <a:noAutofit/>
          </a:bodyPr>
          <a:lstStyle/>
          <a:p>
            <a:pPr indent="-1905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/>
              <a:t>MiniMax exhaustive search </a:t>
            </a:r>
            <a:endParaRPr sz="1800"/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D5D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0500" lvl="0" marL="381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Always wins (that’s BORING!)</a:t>
            </a:r>
            <a:endParaRPr sz="1800"/>
          </a:p>
          <a:p>
            <a:pPr indent="-76200" lvl="0" marL="381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t/>
            </a:r>
            <a:endParaRPr sz="1800">
              <a:solidFill>
                <a:srgbClr val="5D5D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0500" lvl="0" marL="381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Exercise:</a:t>
            </a:r>
            <a:endParaRPr sz="1800">
              <a:solidFill>
                <a:srgbClr val="5D5D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D5D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90500" lvl="0" marL="381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Understand the </a:t>
            </a: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provided </a:t>
            </a: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code. </a:t>
            </a:r>
            <a:endParaRPr sz="1800"/>
          </a:p>
          <a:p>
            <a:pPr indent="-190500" lvl="0" marL="381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Change it so AI does not always win, but still plays „correctly”. For example, it does not override you move.</a:t>
            </a:r>
            <a:endParaRPr sz="1800"/>
          </a:p>
          <a:p>
            <a:pPr indent="-190500" lvl="0" marL="381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Cabin"/>
              <a:buChar char="•"/>
            </a:pP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Can you control the probability of computer winning? For example, make computer win at, </a:t>
            </a: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roughly</a:t>
            </a:r>
            <a:r>
              <a:rPr lang="en" sz="1800">
                <a:solidFill>
                  <a:srgbClr val="5D5D5D"/>
                </a:solidFill>
                <a:latin typeface="Cabin"/>
                <a:ea typeface="Cabin"/>
                <a:cs typeface="Cabin"/>
                <a:sym typeface="Cabin"/>
              </a:rPr>
              <a:t> 30% of times.</a:t>
            </a:r>
            <a:endParaRPr sz="1800"/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D5D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D5D5D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Turing Test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/>
              <a:t>Judge types a question to a computer and a human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Pass</a:t>
            </a:r>
            <a:r>
              <a:rPr b="1" lang="en" u="none"/>
              <a:t>: </a:t>
            </a:r>
            <a:r>
              <a:rPr lang="en" u="none"/>
              <a:t>If the judge can't tell which is human… 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none"/>
              <a:t>Turing predicted that a computer would pass by 2000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none"/>
              <a:t>The Loebner Prize was won in 2006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Rollo Carpenter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none"/>
              <a:t>Rollo also made Cleverbot...</a:t>
            </a:r>
            <a:endParaRPr u="non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Finally...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61" name="Google Shape;361;p57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https://youtu.be/_sBBaNYex3E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none"/>
              <a:t>and</a:t>
            </a:r>
            <a:endParaRPr u="none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https://www.youtube.com/watch?v=kHBcVlqpvZ8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465" y="-79900"/>
            <a:ext cx="67618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83" y="0"/>
            <a:ext cx="67383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474" y="-133500"/>
            <a:ext cx="70411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97" y="0"/>
            <a:ext cx="738820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2420954" y="195895"/>
            <a:ext cx="4302000" cy="5277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1119782" y="1683157"/>
            <a:ext cx="6904500" cy="26748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85" y="99800"/>
            <a:ext cx="650148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